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63" r:id="rId4"/>
    <p:sldId id="258" r:id="rId5"/>
    <p:sldId id="261" r:id="rId6"/>
    <p:sldId id="257" r:id="rId7"/>
    <p:sldId id="259" r:id="rId8"/>
    <p:sldId id="260" r:id="rId9"/>
    <p:sldId id="264" r:id="rId10"/>
    <p:sldId id="267" r:id="rId11"/>
    <p:sldId id="268" r:id="rId12"/>
    <p:sldId id="269" r:id="rId13"/>
    <p:sldId id="272" r:id="rId14"/>
    <p:sldId id="271" r:id="rId15"/>
    <p:sldId id="270" r:id="rId16"/>
    <p:sldId id="266" r:id="rId17"/>
    <p:sldId id="265" r:id="rId18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00"/>
    <p:restoredTop sz="94626"/>
  </p:normalViewPr>
  <p:slideViewPr>
    <p:cSldViewPr snapToGrid="0">
      <p:cViewPr varScale="1">
        <p:scale>
          <a:sx n="84" d="100"/>
          <a:sy n="84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98AD9-8BFC-9D4A-A0CC-E88A39E4D01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6333E-B210-3541-9FDD-8F3D869B0BED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8892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6333E-B210-3541-9FDD-8F3D869B0BED}" type="slidenum">
              <a:rPr lang="en-TR" smtClean="0"/>
              <a:t>12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5652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F4B1-A0CB-8B4D-117D-30372628E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CC684-CA49-96F4-B70B-CB1D9B11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09626-0A24-4FAF-C23B-195416ED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EAAF7-3D18-5264-1310-170CFD7FE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12FD8-797A-103E-829F-7F97D6A4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1003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8777-B6B7-C353-520C-27EC0339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719BB-C3A3-519F-09D8-2DEFE4F2A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7007F-4C86-3402-7029-56932E5F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4245C-5291-8D28-A95E-1C18FB3D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953CA-6B1A-17ED-DE6D-04A64205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6658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7A7B23-0104-818D-4CA9-737F4401C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814D9-7BA1-3AC3-8F36-AF71EA9B0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7E54D-2FCD-45B2-508C-4C8B62EF3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EB954-21CF-3EC0-3E42-F398DC8E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9D638-233B-0667-E143-351D6D6E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45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0A48-0062-D9D6-1B0A-D9467ED6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35060-8022-BDDA-47BF-25C4E0E02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17F58-A2BC-0BE1-FB4A-95B5D8FE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8690B-F501-2547-EEAE-C74E3DE5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24A17-4846-ED7F-3BFA-F000C8A4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5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5BF2-5358-D3B0-CB4D-BBE87B79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71355-8DFB-D6DE-7052-6C51BA310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812CD-1281-7CF5-B591-79685F90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E4A6F-29F4-C1D2-5698-AA9610D4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491B0-84CD-AE81-2E53-A42675FD0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2409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CD2E-E8F2-EB6A-AB92-3C613D7B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8E0E-E51B-9B19-62AD-305B3976E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E3F6B-F4CC-0B0F-B6CF-FC7CB2BA2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3DCD7-2F03-6613-E730-4866CBDB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0C675-8E02-7C29-826E-6A8CCB6C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67E06-1CF0-0DC9-30BA-A8220283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2608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3BBF-29DD-E546-1E1B-92E0539B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6C2B0-A441-C093-489F-DF4642BFB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D3919-B8E5-9234-29FA-D2FD9DF74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11825-61D0-38E6-8F6F-506F5FBA5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E2938-2FA2-1A92-26D9-C7F34B4C4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3047F-04FA-17A0-A363-6562AA38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1F1CD3-942B-4DEC-8E2D-DABDF27E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E351C-6B26-CB9D-E894-CD77AD92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1923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61FD-BCDC-125C-9788-3A1599ED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C49F3-49FE-97D1-478C-374B4207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1AE6-806F-25D5-71CD-A2E5C523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3751B-403C-5150-F1B3-23113960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786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307FAA-7CD4-BD7D-EA31-DB5064849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D0661-EE6A-0745-AAF3-0E1EBDC0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53716-D6E4-5DEF-A0DE-236FBF2D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2608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57E9-5701-3E9E-A66D-58FFFE1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C852-3ECC-C062-6C66-52C085185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1B458-3937-65B2-7505-23C3CF30A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A9323-F997-29D8-BA13-7A19AFE7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B5612-02CD-9BAB-6B58-7975DD3F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85D9F-FFA2-6316-CE9D-2E934F59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09692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3443-172D-7BF4-EDEA-6800EF95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EDD2B-641C-5B7D-8A20-E777A5F8D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F4503-B351-2A80-5447-43381626D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2E965-E98E-EF7D-8E70-8EC0C1D9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85C78-560E-1B16-3CEF-E47ADEE3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3984C-B933-A3EC-2105-2782CD12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1651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87347-390B-449B-3ABF-D3AFE117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0CE7D-7195-4705-D1E1-9F2E84959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5C55E-610A-07F6-BEAB-7AC6D5FCF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2DAB5-D5E8-3E44-9333-0977C8620E0E}" type="datetimeFigureOut">
              <a:rPr lang="en-TR" smtClean="0"/>
              <a:t>15.06.2023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401C6-9205-CF15-889A-607EB23A1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7C28-9F60-0E58-F42B-89E7C59F2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8083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anshen.com/article/12041076238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xmartlabs.com/blog/computer-vision-techniques-for-body-detection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851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hange-the-background-of-any-image-with-5-lines-of-code-23a0ef10ce9a" TargetMode="External"/><Relationship Id="rId7" Type="http://schemas.openxmlformats.org/officeDocument/2006/relationships/hyperlink" Target="https://betterprogramming.pub/from-swift-import-python-f2fc2a997d4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nuba.com/blog/how-to-add-video-background-changer-to-your-app" TargetMode="External"/><Relationship Id="rId5" Type="http://schemas.openxmlformats.org/officeDocument/2006/relationships/hyperlink" Target="https://faun.pub/real-time-background-changing-in-python-a34511418077" TargetMode="External"/><Relationship Id="rId4" Type="http://schemas.openxmlformats.org/officeDocument/2006/relationships/hyperlink" Target="https://www.analyticsvidhya.com/blog/2021/07/learn-how-to-do-real-time-background-replacement-using-opencv-and-cvzon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tensorflow.org/swift/guide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wpixel.com/search/hand%20hum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ights and workout gear">
            <a:extLst>
              <a:ext uri="{FF2B5EF4-FFF2-40B4-BE49-F238E27FC236}">
                <a16:creationId xmlns:a16="http://schemas.microsoft.com/office/drawing/2014/main" id="{58956DD2-FC15-9E49-250F-22995166F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A659C-6DD4-E4DF-093B-EBE04AAB0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TR" sz="6600"/>
              <a:t>WORKOUT APP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56D0F-A008-6F75-9F2B-7EC94EC7A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TR" dirty="0"/>
              <a:t>COMP 437 TERM PROJECT BY ÖZLEM ŞERİFOĞULLARI</a:t>
            </a:r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75871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light&#10;&#10;Description automatically generated with medium confidence">
            <a:extLst>
              <a:ext uri="{FF2B5EF4-FFF2-40B4-BE49-F238E27FC236}">
                <a16:creationId xmlns:a16="http://schemas.microsoft.com/office/drawing/2014/main" id="{0D19AB2D-1366-DC8C-C0C2-A9367089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906" r="10277"/>
          <a:stretch/>
        </p:blipFill>
        <p:spPr>
          <a:xfrm>
            <a:off x="2511713" y="3104705"/>
            <a:ext cx="3634674" cy="32173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B5F7B-A70D-648D-F3DC-A69555E4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TR" dirty="0">
                <a:solidFill>
                  <a:schemeClr val="bg1"/>
                </a:solidFill>
              </a:rPr>
              <a:t>Body detection and creating skeleton</a:t>
            </a:r>
          </a:p>
        </p:txBody>
      </p:sp>
      <p:grpSp>
        <p:nvGrpSpPr>
          <p:cNvPr id="19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9A0-3A45-532F-867A-470001EF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070" y="1130846"/>
            <a:ext cx="4879971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Conduct research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https://blog.xmartlabs.com/blog/computer-vision-techniques-for-body-detection/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pose estimation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www.tensorflow.org</a:t>
            </a:r>
            <a:r>
              <a:rPr lang="en-US" dirty="0">
                <a:solidFill>
                  <a:schemeClr val="bg1"/>
                </a:solidFill>
              </a:rPr>
              <a:t>/lite/examples/</a:t>
            </a:r>
            <a:r>
              <a:rPr lang="en-US" dirty="0" err="1">
                <a:solidFill>
                  <a:schemeClr val="bg1"/>
                </a:solidFill>
              </a:rPr>
              <a:t>pose_estimation</a:t>
            </a:r>
            <a:r>
              <a:rPr lang="en-US" dirty="0">
                <a:solidFill>
                  <a:schemeClr val="bg1"/>
                </a:solidFill>
              </a:rPr>
              <a:t>/overview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BDEEA-522F-EE03-4C75-6A842A433C37}"/>
              </a:ext>
            </a:extLst>
          </p:cNvPr>
          <p:cNvSpPr txBox="1"/>
          <p:nvPr/>
        </p:nvSpPr>
        <p:spPr>
          <a:xfrm>
            <a:off x="5549900" y="3810000"/>
            <a:ext cx="1092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TR" sz="900" dirty="0"/>
          </a:p>
        </p:txBody>
      </p:sp>
    </p:spTree>
    <p:extLst>
      <p:ext uri="{BB962C8B-B14F-4D97-AF65-F5344CB8AC3E}">
        <p14:creationId xmlns:p14="http://schemas.microsoft.com/office/powerpoint/2010/main" val="372695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7D61E9-C414-98AB-A512-D4A75490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2" y="1674813"/>
            <a:ext cx="3409950" cy="215582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74252F4-1B49-D3A5-8649-D682934B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97" y="1674813"/>
            <a:ext cx="7149060" cy="4539720"/>
          </a:xfrm>
          <a:prstGeom prst="rect">
            <a:avLst/>
          </a:prstGeom>
        </p:spPr>
      </p:pic>
      <p:pic>
        <p:nvPicPr>
          <p:cNvPr id="5" name="Content Placeholder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74F643ED-DA52-C4A5-4B3E-2AD40365B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6533" y="4006534"/>
            <a:ext cx="3463216" cy="220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7E21DF-250E-44A1-CECB-CB4166FF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Workout App</a:t>
            </a:r>
          </a:p>
        </p:txBody>
      </p:sp>
    </p:spTree>
    <p:extLst>
      <p:ext uri="{BB962C8B-B14F-4D97-AF65-F5344CB8AC3E}">
        <p14:creationId xmlns:p14="http://schemas.microsoft.com/office/powerpoint/2010/main" val="14992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C3117D-5B58-871E-5007-82F478BD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TR" sz="4800">
                <a:solidFill>
                  <a:schemeClr val="bg1"/>
                </a:solidFill>
              </a:rPr>
              <a:t>Background Changing and Pose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7C0E6-2AB9-83F9-C3DA-DF943F36F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rmAutofit/>
          </a:bodyPr>
          <a:lstStyle/>
          <a:p>
            <a:r>
              <a:rPr lang="en-TR" dirty="0">
                <a:solidFill>
                  <a:schemeClr val="bg1"/>
                </a:solidFill>
              </a:rPr>
              <a:t>CVZone</a:t>
            </a:r>
          </a:p>
          <a:p>
            <a:r>
              <a:rPr lang="en-TR" dirty="0">
                <a:solidFill>
                  <a:schemeClr val="bg1"/>
                </a:solidFill>
              </a:rPr>
              <a:t>OpenCV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9B01826-50F8-FFC4-8CBA-9D5933F9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59" y="2892075"/>
            <a:ext cx="10843065" cy="325291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404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lage of a person smiling&#10;&#10;Description automatically generated with low confidence">
            <a:extLst>
              <a:ext uri="{FF2B5EF4-FFF2-40B4-BE49-F238E27FC236}">
                <a16:creationId xmlns:a16="http://schemas.microsoft.com/office/drawing/2014/main" id="{52F29550-579C-9F8F-1FDC-EE1196C4B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9513" y="3535054"/>
            <a:ext cx="8352974" cy="3322946"/>
          </a:xfrm>
        </p:spPr>
      </p:pic>
      <p:pic>
        <p:nvPicPr>
          <p:cNvPr id="7" name="Picture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D01099A8-F9D1-CAE4-D483-330375EC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512" y="0"/>
            <a:ext cx="8352975" cy="332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6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BB119-FB93-E2D4-CDFD-4169DEF52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Result</a:t>
            </a:r>
          </a:p>
        </p:txBody>
      </p:sp>
      <p:pic>
        <p:nvPicPr>
          <p:cNvPr id="4" name="cvzone_bg_pe.mov">
            <a:hlinkClick r:id="" action="ppaction://media"/>
            <a:extLst>
              <a:ext uri="{FF2B5EF4-FFF2-40B4-BE49-F238E27FC236}">
                <a16:creationId xmlns:a16="http://schemas.microsoft.com/office/drawing/2014/main" id="{195CBE99-FA5A-D425-BFB6-267F3AD896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79600"/>
            <a:ext cx="10515600" cy="4241800"/>
          </a:xfrm>
        </p:spPr>
      </p:pic>
    </p:spTree>
    <p:extLst>
      <p:ext uri="{BB962C8B-B14F-4D97-AF65-F5344CB8AC3E}">
        <p14:creationId xmlns:p14="http://schemas.microsoft.com/office/powerpoint/2010/main" val="217538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46C6F10F-1B03-BC8C-880F-1B065558F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5A0A5-ED40-53C3-3603-8189E81F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TR" sz="400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DC216-78F6-9BD6-86C8-71203EDE9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b="1" i="0">
                <a:effectLst/>
                <a:latin typeface="-apple-system"/>
              </a:rPr>
              <a:t>Swift MacOS App</a:t>
            </a:r>
          </a:p>
          <a:p>
            <a:r>
              <a:rPr lang="en-US" sz="2000" b="1" i="0">
                <a:effectLst/>
                <a:latin typeface="-apple-system"/>
              </a:rPr>
              <a:t>Embed Python Code in SwiftUI</a:t>
            </a:r>
          </a:p>
          <a:p>
            <a:r>
              <a:rPr lang="en-US" sz="2000" b="1" i="0">
                <a:effectLst/>
                <a:latin typeface="-apple-system"/>
              </a:rPr>
              <a:t>Using pose estimation and changing background together</a:t>
            </a:r>
          </a:p>
          <a:p>
            <a:endParaRPr lang="en-TR" sz="2000"/>
          </a:p>
        </p:txBody>
      </p:sp>
    </p:spTree>
    <p:extLst>
      <p:ext uri="{BB962C8B-B14F-4D97-AF65-F5344CB8AC3E}">
        <p14:creationId xmlns:p14="http://schemas.microsoft.com/office/powerpoint/2010/main" val="2859189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D5BF4476-68B4-303D-08EB-302E0F225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625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3C29F-FA6D-45B4-D534-C5B076C54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14423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C3C8884F-7D99-56F6-6D83-F7BBAB58A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6" t="23391" r="286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4D619-75F7-1167-B4CB-38929627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Thank you for listening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6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6 &quot;Everyday&quot; Weightlifting Mistakes That Keep People Small, Weak, and  Frustrated - Legion Athletics">
            <a:extLst>
              <a:ext uri="{FF2B5EF4-FFF2-40B4-BE49-F238E27FC236}">
                <a16:creationId xmlns:a16="http://schemas.microsoft.com/office/drawing/2014/main" id="{4A1A11DC-CBDF-61B4-75C9-772A2A5B5E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96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est Online Workout Programs of 2023 | Garage Gym Reviews">
            <a:extLst>
              <a:ext uri="{FF2B5EF4-FFF2-40B4-BE49-F238E27FC236}">
                <a16:creationId xmlns:a16="http://schemas.microsoft.com/office/drawing/2014/main" id="{D11E31E5-CAC2-89F4-7812-64B378A22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" b="1"/>
          <a:stretch/>
        </p:blipFill>
        <p:spPr bwMode="auto">
          <a:xfrm>
            <a:off x="5162052" y="3272588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Best Beach Workout Ever | Studio SWEAT onDemand">
            <a:extLst>
              <a:ext uri="{FF2B5EF4-FFF2-40B4-BE49-F238E27FC236}">
                <a16:creationId xmlns:a16="http://schemas.microsoft.com/office/drawing/2014/main" id="{F62091CE-BE44-8A14-A51A-F55FABE21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 r="1" b="1"/>
          <a:stretch/>
        </p:blipFill>
        <p:spPr bwMode="auto"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 ideas for training in the forest / TRANING">
            <a:extLst>
              <a:ext uri="{FF2B5EF4-FFF2-40B4-BE49-F238E27FC236}">
                <a16:creationId xmlns:a16="http://schemas.microsoft.com/office/drawing/2014/main" id="{F721C003-B1C4-E484-248B-987C037DA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8" r="20215" b="-1"/>
          <a:stretch/>
        </p:blipFill>
        <p:spPr bwMode="auto">
          <a:xfrm>
            <a:off x="7458302" y="-22547"/>
            <a:ext cx="3809132" cy="31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Rectangle 2071">
            <a:extLst>
              <a:ext uri="{FF2B5EF4-FFF2-40B4-BE49-F238E27FC236}">
                <a16:creationId xmlns:a16="http://schemas.microsoft.com/office/drawing/2014/main" id="{36A1CAC3-A129-43F8-8881-63D3E31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B5CCE41C-FBFB-44B8-BE25-7F555613C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B6A4D-D170-1CEB-F964-2BEC52CA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0"/>
            <a:ext cx="6798541" cy="1675623"/>
          </a:xfrm>
        </p:spPr>
        <p:txBody>
          <a:bodyPr anchor="b">
            <a:normAutofit/>
          </a:bodyPr>
          <a:lstStyle/>
          <a:p>
            <a:r>
              <a:rPr lang="en-TR" sz="4000" dirty="0"/>
              <a:t>Workout app can be a need</a:t>
            </a:r>
          </a:p>
        </p:txBody>
      </p:sp>
      <p:pic>
        <p:nvPicPr>
          <p:cNvPr id="5" name="Picture 4" descr="Dumbbells on a gym floor">
            <a:extLst>
              <a:ext uri="{FF2B5EF4-FFF2-40B4-BE49-F238E27FC236}">
                <a16:creationId xmlns:a16="http://schemas.microsoft.com/office/drawing/2014/main" id="{4ADB57B8-85F9-D152-0363-FF94BE1EA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61" r="-1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6A43-9A21-A913-37A9-DA0E08730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857376"/>
            <a:ext cx="6798539" cy="470058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</a:t>
            </a:r>
            <a:r>
              <a:rPr lang="en-TR" dirty="0"/>
              <a:t>hysical activity is important for healthy life [1], [2]</a:t>
            </a:r>
          </a:p>
          <a:p>
            <a:r>
              <a:rPr lang="en-TR" dirty="0"/>
              <a:t>Money, time, and irregular lifestyle are barriers to workout regularly [3]</a:t>
            </a:r>
          </a:p>
          <a:p>
            <a:r>
              <a:rPr lang="en-TR" dirty="0"/>
              <a:t>People prefer individualized workout programs [4]</a:t>
            </a:r>
          </a:p>
          <a:p>
            <a:r>
              <a:rPr lang="en-TR" dirty="0"/>
              <a:t>Even if people overcome finacial matter and become a member of a gym, gym attendence is very low. Gym members overestimate their workout attandence by %39 margin [5]</a:t>
            </a:r>
          </a:p>
          <a:p>
            <a:pPr marL="0" indent="0">
              <a:buNone/>
            </a:pPr>
            <a:r>
              <a:rPr lang="en-US" sz="1100" dirty="0"/>
              <a:t>[1] International Journal of Physical Education, Sports and Health 2016; 3(5): 22-27</a:t>
            </a:r>
          </a:p>
          <a:p>
            <a:pPr marL="0" indent="0">
              <a:buNone/>
            </a:pPr>
            <a:r>
              <a:rPr lang="en-US" sz="1100" dirty="0"/>
              <a:t>[2] Janssen, I., LeBlanc, A.G. Systematic review of the health benefits of physical activity and fitness in school-aged children and youth. Int J </a:t>
            </a:r>
            <a:r>
              <a:rPr lang="en-US" sz="1100" dirty="0" err="1"/>
              <a:t>Behav</a:t>
            </a:r>
            <a:r>
              <a:rPr lang="en-US" sz="1100" dirty="0"/>
              <a:t> </a:t>
            </a:r>
            <a:r>
              <a:rPr lang="en-US" sz="1100" dirty="0" err="1"/>
              <a:t>Nutr</a:t>
            </a:r>
            <a:r>
              <a:rPr lang="en-US" sz="1100" dirty="0"/>
              <a:t> Phys Act 7, 40 (2010). https://</a:t>
            </a:r>
            <a:r>
              <a:rPr lang="en-US" sz="1100" dirty="0" err="1"/>
              <a:t>doi.org</a:t>
            </a:r>
            <a:r>
              <a:rPr lang="en-US" sz="1100" dirty="0"/>
              <a:t>/10.1186/1479-5868-7-40</a:t>
            </a:r>
          </a:p>
          <a:p>
            <a:pPr marL="0" indent="0">
              <a:buNone/>
            </a:pPr>
            <a:r>
              <a:rPr lang="en-US" sz="1100" dirty="0"/>
              <a:t>[3] X. Chen, Z. Zhu, M. Chen and Y. Li, "Large-Scale Mobile Fitness App Usage Analysis for Smart Health," in IEEE Communications Magazine, vol. 56, no. 4, pp. 46-52, April 2018, </a:t>
            </a:r>
            <a:r>
              <a:rPr lang="en-US" sz="1100" dirty="0" err="1"/>
              <a:t>doi</a:t>
            </a:r>
            <a:r>
              <a:rPr lang="en-US" sz="1100" dirty="0"/>
              <a:t>: 10.1109/MCOM.2018.1700807</a:t>
            </a:r>
          </a:p>
          <a:p>
            <a:pPr marL="0" indent="0">
              <a:buNone/>
            </a:pPr>
            <a:r>
              <a:rPr lang="en-US" sz="1100" dirty="0"/>
              <a:t>[4] Cadmus-Bertram LA, </a:t>
            </a:r>
            <a:r>
              <a:rPr lang="en-US" sz="1100" dirty="0" err="1"/>
              <a:t>Gorzelitz</a:t>
            </a:r>
            <a:r>
              <a:rPr lang="en-US" sz="1100" dirty="0"/>
              <a:t> JS, Dorn DC, </a:t>
            </a:r>
            <a:r>
              <a:rPr lang="en-US" sz="1100" dirty="0" err="1"/>
              <a:t>Malecki</a:t>
            </a:r>
            <a:r>
              <a:rPr lang="en-US" sz="1100" dirty="0"/>
              <a:t> KMC. Understanding the physical activity needs and interests of inactive and active rural women: a cross-sectional study of barriers, opportunities, and intervention preferences. J </a:t>
            </a:r>
            <a:r>
              <a:rPr lang="en-US" sz="1100" dirty="0" err="1"/>
              <a:t>Behav</a:t>
            </a:r>
            <a:r>
              <a:rPr lang="en-US" sz="1100" dirty="0"/>
              <a:t> Med. 2020 Aug;43(4):638-647. </a:t>
            </a:r>
            <a:r>
              <a:rPr lang="en-US" sz="1100" dirty="0" err="1"/>
              <a:t>doi</a:t>
            </a:r>
            <a:r>
              <a:rPr lang="en-US" sz="1100" dirty="0"/>
              <a:t>: 10.1007/s10865-019-00070-z. </a:t>
            </a:r>
            <a:r>
              <a:rPr lang="en-US" sz="1100" dirty="0" err="1"/>
              <a:t>Epub</a:t>
            </a:r>
            <a:r>
              <a:rPr lang="en-US" sz="1100" dirty="0"/>
              <a:t> 2019 Jun 13. PMID: 31197537; PMCID: PMC7891881</a:t>
            </a:r>
          </a:p>
          <a:p>
            <a:pPr marL="0" indent="0">
              <a:buNone/>
            </a:pPr>
            <a:r>
              <a:rPr lang="en-US" sz="1100" dirty="0"/>
              <a:t>[5] https://</a:t>
            </a:r>
            <a:r>
              <a:rPr lang="en-US" sz="1100" dirty="0" err="1"/>
              <a:t>doi.org</a:t>
            </a:r>
            <a:r>
              <a:rPr lang="en-US" sz="1100" dirty="0"/>
              <a:t>/10.1016/j.psychsport.2020.101758</a:t>
            </a:r>
          </a:p>
          <a:p>
            <a:pPr marL="0" indent="0">
              <a:buNone/>
            </a:pPr>
            <a:endParaRPr lang="en-TR" sz="1100" dirty="0"/>
          </a:p>
        </p:txBody>
      </p:sp>
    </p:spTree>
    <p:extLst>
      <p:ext uri="{BB962C8B-B14F-4D97-AF65-F5344CB8AC3E}">
        <p14:creationId xmlns:p14="http://schemas.microsoft.com/office/powerpoint/2010/main" val="103205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C39E2-76BE-ED8D-FF2F-3D902FC7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TR" sz="5400"/>
              <a:t>Workout app can be better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A71B-0AF4-6B01-5FB0-634DA6B25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5"/>
            <a:ext cx="6713552" cy="4548145"/>
          </a:xfrm>
        </p:spPr>
        <p:txBody>
          <a:bodyPr anchor="t">
            <a:normAutofit fontScale="92500" lnSpcReduction="10000"/>
          </a:bodyPr>
          <a:lstStyle/>
          <a:p>
            <a:r>
              <a:rPr lang="en-TR" sz="3000" dirty="0"/>
              <a:t>During Covid-19 lockdown in China, people prefered to use mobile apps to maintanin physical activity [7]</a:t>
            </a:r>
          </a:p>
          <a:p>
            <a:r>
              <a:rPr lang="en-TR" sz="3000" dirty="0"/>
              <a:t>Gamified AR applications have great potential for enhancing user enjoyment [8]</a:t>
            </a:r>
          </a:p>
          <a:p>
            <a:r>
              <a:rPr lang="en-TR" sz="3000" dirty="0"/>
              <a:t>Using AR technology can result better learning outcomes, for example mirror metaphor[9]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[7] Liu R,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Menhas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R, Dai J, Saqib ZA, Peng X. Fitness Apps, Live Streaming Workout Classes, and Virtual Reality Fitness for Physical Activity During the COVID-19 Lockdown: An Empirical Study. Front Public Health. 2022 Jun 22;10:852311.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10.3389/fpubh.2022.852311. PMID: 35812515; PMCID: PMC9257108</a:t>
            </a:r>
            <a:endParaRPr lang="en-T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[8] M.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Noreikis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Savela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Kaakinen, Y. Xiao and A. Oksanen, "Effects of Gamified Augmented Reality in Public Spaces," in IEEE Access, vol. 7, pp. 148108-148118, 2019,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10.1109/ACCESS.2019.2945819</a:t>
            </a:r>
            <a:endParaRPr lang="en-T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[9] M. E. C. Santos, A. Chen, T.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Taketomi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Yamamoto, J. Miyazaki and H. Kato, "Augmented Reality Learning Experiences: Survey of Prototype Design and Evaluation," in IEEE Transactions on Learning Technologies, vol. 7, no. 1, pp. 38-56, Jan.-March 2014,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10.1109/TLT.2013.37</a:t>
            </a:r>
            <a:endParaRPr lang="en-T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TR" sz="1400" dirty="0"/>
          </a:p>
        </p:txBody>
      </p:sp>
      <p:pic>
        <p:nvPicPr>
          <p:cNvPr id="5" name="Picture 4" descr="A hand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EAD9A0B9-782B-7525-A079-A0A06F2CC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608" r="19202" b="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778DF-7957-AA5A-28FD-7D1A1102BF90}"/>
              </a:ext>
            </a:extLst>
          </p:cNvPr>
          <p:cNvSpPr txBox="1"/>
          <p:nvPr/>
        </p:nvSpPr>
        <p:spPr>
          <a:xfrm>
            <a:off x="9296856" y="5990433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TR" sz="700">
                <a:solidFill>
                  <a:srgbClr val="FFFFFF"/>
                </a:solidFill>
                <a:hlinkClick r:id="rId3" tooltip="https://pngimg.com/download/85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TR" sz="700">
                <a:solidFill>
                  <a:srgbClr val="FFFFFF"/>
                </a:solidFill>
              </a:rPr>
              <a:t> by Unknown Author is licensed under </a:t>
            </a:r>
            <a:r>
              <a:rPr lang="en-TR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T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9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9C72F-A33E-9119-9F09-1FAFBC33A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845" y="0"/>
            <a:ext cx="5915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&#10;&#10;Description automatically generated with low confidence">
            <a:extLst>
              <a:ext uri="{FF2B5EF4-FFF2-40B4-BE49-F238E27FC236}">
                <a16:creationId xmlns:a16="http://schemas.microsoft.com/office/drawing/2014/main" id="{41A3DBD3-9D89-E9F7-F857-4E30763A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9" b="6974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16D49B-7A3B-9B26-5A0F-7CA1133F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MacOS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8E8D5-AF26-DAE9-AAB9-29078F74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19" y="6059086"/>
            <a:ext cx="693131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Writing a swift application</a:t>
            </a:r>
          </a:p>
        </p:txBody>
      </p:sp>
    </p:spTree>
    <p:extLst>
      <p:ext uri="{BB962C8B-B14F-4D97-AF65-F5344CB8AC3E}">
        <p14:creationId xmlns:p14="http://schemas.microsoft.com/office/powerpoint/2010/main" val="63454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6370-550D-9608-B999-08E18D1D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TR" sz="5400" dirty="0"/>
              <a:t>Changing Backgorund in Real-Time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01ED162-9030-9851-F6E0-894D13CCA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906FE-67D0-FE62-F956-20F7674B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 lnSpcReduction="20000"/>
          </a:bodyPr>
          <a:lstStyle/>
          <a:p>
            <a:r>
              <a:rPr lang="en-TR" dirty="0"/>
              <a:t>Conduct a research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https://towardsdatascience.com/change-the-background-of-any-image-with-5-lines-of-code-23a0ef10ce9a</a:t>
            </a:r>
            <a:endParaRPr kumimoji="0" lang="en-T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https://www.analyticsvidhya.com/blog/2021/07/learn-how-to-do-real-time-background-replacement-using-opencv-and-cvzone/</a:t>
            </a:r>
            <a:endParaRPr kumimoji="0" lang="en-T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https://faun.pub/real-time-background-changing-in-python-a34511418077</a:t>
            </a:r>
            <a:endParaRPr kumimoji="0" lang="en-T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https://www.banuba.com/blog/how-to-add-video-background-changer-to-your-app</a:t>
            </a:r>
            <a:endParaRPr lang="en-TR" sz="1200" dirty="0"/>
          </a:p>
          <a:p>
            <a:r>
              <a:rPr lang="en-TR" dirty="0"/>
              <a:t>OpenCV and Python</a:t>
            </a:r>
          </a:p>
          <a:p>
            <a:r>
              <a:rPr lang="en-TR" dirty="0"/>
              <a:t>How to embed pyhton code into swift application</a:t>
            </a:r>
          </a:p>
          <a:p>
            <a:pPr marL="0" indent="0">
              <a:buNone/>
            </a:pPr>
            <a:r>
              <a:rPr lang="en-US" sz="1200" dirty="0">
                <a:hlinkClick r:id="rId7"/>
              </a:rPr>
              <a:t>https://betterprogramming.pub/from-swift-import-python-f2fc2a997d4</a:t>
            </a:r>
            <a:endParaRPr lang="en-TR" sz="1200" dirty="0"/>
          </a:p>
          <a:p>
            <a:pPr marL="0" indent="0">
              <a:buNone/>
            </a:pPr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/swift2go/embedding-python-interpreter-inside-a-macos-app-and-publish-to-app-store-successfully-309be9fb96a5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160999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8B0C1-271D-3544-ED57-C19D397D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TR" dirty="0"/>
              <a:t>Tensorflow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564BC-7F04-EA5A-8618-35BFF57A8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TR" dirty="0"/>
              <a:t>Use body movements to navigate in application</a:t>
            </a:r>
          </a:p>
          <a:p>
            <a:r>
              <a:rPr lang="en-TR" dirty="0"/>
              <a:t>Swift for Tensorflow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https://www.tensorflow.org/swift/guide/overview</a:t>
            </a:r>
            <a:endParaRPr lang="en-US" sz="1100" dirty="0"/>
          </a:p>
          <a:p>
            <a:pPr marL="0" indent="0">
              <a:buNone/>
            </a:pPr>
            <a:endParaRPr lang="en-TR" sz="2000" dirty="0"/>
          </a:p>
        </p:txBody>
      </p:sp>
      <p:pic>
        <p:nvPicPr>
          <p:cNvPr id="5" name="Picture 4" descr="A picture containing person, joint, hand, wrist&#10;&#10;Description automatically generated">
            <a:extLst>
              <a:ext uri="{FF2B5EF4-FFF2-40B4-BE49-F238E27FC236}">
                <a16:creationId xmlns:a16="http://schemas.microsoft.com/office/drawing/2014/main" id="{3F2A9B62-72DC-A65D-440E-A02AB1618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680" b="1108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4449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726</Words>
  <Application>Microsoft Macintosh PowerPoint</Application>
  <PresentationFormat>Widescreen</PresentationFormat>
  <Paragraphs>53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Times New Roman</vt:lpstr>
      <vt:lpstr>Office Theme</vt:lpstr>
      <vt:lpstr>WORKOUT APP</vt:lpstr>
      <vt:lpstr>PowerPoint Presentation</vt:lpstr>
      <vt:lpstr>PowerPoint Presentation</vt:lpstr>
      <vt:lpstr>Workout app can be a need</vt:lpstr>
      <vt:lpstr>Workout app can be better</vt:lpstr>
      <vt:lpstr>PowerPoint Presentation</vt:lpstr>
      <vt:lpstr>MacOS App</vt:lpstr>
      <vt:lpstr>Changing Backgorund in Real-Time</vt:lpstr>
      <vt:lpstr>Tensorflow </vt:lpstr>
      <vt:lpstr>Body detection and creating skeleton</vt:lpstr>
      <vt:lpstr>Workout App</vt:lpstr>
      <vt:lpstr>Background Changing and Pose Estimation</vt:lpstr>
      <vt:lpstr>PowerPoint Presentation</vt:lpstr>
      <vt:lpstr>Result</vt:lpstr>
      <vt:lpstr>Challenges</vt:lpstr>
      <vt:lpstr>Questions?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WORKOUT APP</dc:title>
  <dc:creator>OZLEM SERIFOGULLARI</dc:creator>
  <cp:lastModifiedBy>OZLEM SERIFOGULLARI</cp:lastModifiedBy>
  <cp:revision>7</cp:revision>
  <dcterms:created xsi:type="dcterms:W3CDTF">2023-05-07T18:26:54Z</dcterms:created>
  <dcterms:modified xsi:type="dcterms:W3CDTF">2023-06-15T08:19:34Z</dcterms:modified>
</cp:coreProperties>
</file>